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0" r:id="rId4"/>
    <p:sldId id="261" r:id="rId5"/>
    <p:sldId id="259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575A"/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61"/>
    <p:restoredTop sz="94666"/>
  </p:normalViewPr>
  <p:slideViewPr>
    <p:cSldViewPr snapToGrid="0" showGuides="1">
      <p:cViewPr>
        <p:scale>
          <a:sx n="98" d="100"/>
          <a:sy n="98" d="100"/>
        </p:scale>
        <p:origin x="896" y="4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898D5-6746-1B4A-BE36-67CF838BBAF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A36FC-B272-4E46-A13A-0004F5D594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35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9A36FC-B272-4E46-A13A-0004F5D594F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859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9A36FC-B272-4E46-A13A-0004F5D594F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393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9A36FC-B272-4E46-A13A-0004F5D594F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10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28FA-BB52-0A86-83CB-88EECF2CA3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DF0321-2CF9-5D3F-9BF7-E2BD3A147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6F0BE-99C9-133D-73E8-B8D3E8B62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20FFE-289F-4C41-8A78-A3A430B212D7}" type="datetime1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FD665-E0BE-63D2-D513-D9187B496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662D4-85F9-0240-51BE-16CD28F6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05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71FDD-A95C-BD03-531D-A59BC6106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7B7ADD-E7B2-2CD9-D1BA-804E2059C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B39AF-32E0-F8CA-0410-7D2A2B472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2A56-7512-6842-929F-5015093D0F93}" type="datetime1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9F18B-5ED5-62DC-2717-032A38A37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7671B-3DA7-CAC6-8A7F-BD27E11DA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50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390A26-C2BB-FC8C-A08E-A172CC9BC1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7A7FE-9053-D46F-665F-E5027BE14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C6FEE-31AA-BE9C-25C8-5979D6A36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7A522-BF99-7A46-B9C3-80DE19A088E4}" type="datetime1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51620-D591-AD31-B5B2-A14361D20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5A303-0293-B29C-A364-A832308F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71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302F8-8CD7-6234-869D-C8DC38FFD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D2BE9-5259-A190-8A63-C5FCF08E6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7F992-B762-8ED4-7D95-5A68BC55F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A32A-E15A-0343-A121-0E7FEF6F57F6}" type="datetime1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4ED1D-2C31-0F50-40B7-1940BD78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01D92-69AD-13A8-804F-C580E856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866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125D8-3454-FC42-18D9-EE058705D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00AB5-060F-61DA-1796-11341C8F5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BBFD2-76C5-5AF0-159A-4D7231AF3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F66C1-2A5D-E44F-B098-982E0A8AF08F}" type="datetime1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FE4D0-5032-A550-04FD-46BBA3BE7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E4D32-848A-D045-02C4-5B9AA405E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74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4B866-B00A-6444-E255-55065AAB0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7A12D-F7AB-5AAF-676D-B90E0FA83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24A2B-E70C-3EF5-BEA4-740D89D8A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2B29E4-F9A3-4233-04A2-4B5B1D013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A144E-2C12-3940-9E5D-18084666E811}" type="datetime1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82AC7-B63A-600A-0AFB-DCB84AFF2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E4107-519A-63A0-365F-932B51BF8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3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4F9E7-7C63-D385-CB6A-03C146E17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A9D46-70E6-921A-A732-0D8C990AB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B8B21-16FD-09D2-C977-DB4FA7023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EB3837-09A8-B4B4-42ED-9A98589860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1F76B8-D3F0-6D43-087F-C7B33B2F82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7880CF-4CD1-946C-E6DD-50F395F13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72CD-69BD-3445-8F1E-4352ADD980D4}" type="datetime1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07C683-E1B4-5DE7-E132-80B22EA3B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C33B4-F376-7D17-771D-2BA461A86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775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090C7-9035-2E6D-2983-C86C92586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16C0B0-8309-9D59-6185-6FB91072F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AE7DE-E137-C446-B302-51E267542816}" type="datetime1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1B7679-F5BF-27D1-3541-CA6DDA0E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553826-9CEB-65A3-0335-55085F8BF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2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14309E-E140-B30C-FE8F-9A9E9FF70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8FF61-100D-EE41-8E0B-6A2FA7CC1EEF}" type="datetime1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8ED8F-22CD-F925-42DB-09E4F4AE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CB022F-C0FF-69CE-D820-8FCF29E8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36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53D72-E604-C7A9-C926-68A7846B9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F2C71-90AE-282A-4D18-0C358AF4F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9E32DC-73A2-1079-271D-84A51DB6D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537A4-0445-F848-7A9C-D49A8812C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1692-2323-8540-86A6-28B3F116791D}" type="datetime1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C4AC0-CE4D-6545-0246-E1A3AA557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3E95F-EBAA-DC86-FC1D-EF1CA8D8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934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BB702-CFB1-25BF-F73C-4C48BB25C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2676DF-7DF0-C921-010F-CFD76B1FDF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18F672-0BC9-9809-4ADA-FECA7FCC4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CF3EB-E98F-723B-8DA9-400D43E45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0ED4-8753-D945-88E0-4FCFBA17C1EA}" type="datetime1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F45B3-20D7-73A4-B726-26781E33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SeGAH2025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251BC-D4F2-F169-7D60-C1B961903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09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DE6FC5-39A8-5FD8-1B9E-9AC736284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F9794-9788-174F-D8A8-70DECAA33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10FED-B7E7-7E29-DD9E-FBBB53D269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FF59E7-3C13-F54D-A7FD-FCC8BE5168B2}" type="datetime1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2E62C-EE20-F872-3213-92862569B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SeGAH2025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A5B77-5773-E4E7-F3DF-0C111D2CB5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BDF4C-DB28-F446-B6B5-FFC19D2B9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15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ecretariat@segah.org" TargetMode="External"/><Relationship Id="rId4" Type="http://schemas.openxmlformats.org/officeDocument/2006/relationships/hyperlink" Target="http://www.segah.org/2025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BBBC416-245B-C37D-A288-24DB90B35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653253" y="1496702"/>
            <a:ext cx="5043302" cy="296471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A85A43-89F7-444C-9BC7-BE6D2236E88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653253" y="3972644"/>
            <a:ext cx="5043302" cy="296471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B3DAFA6-7FEA-AA48-578B-C0AE564980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1066" y="1496703"/>
            <a:ext cx="5024092" cy="296471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2C6A08-06DB-B62E-FEFA-6F21DD05B9C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888272" y="0"/>
            <a:ext cx="1829166" cy="775504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CD33BB-70A3-2AE5-39DB-31AD20CC6C2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0336" y="107463"/>
            <a:ext cx="1537974" cy="466717"/>
          </a:xfrm>
          <a:prstGeom prst="rect">
            <a:avLst/>
          </a:prstGeom>
        </p:spPr>
      </p:pic>
      <p:sp>
        <p:nvSpPr>
          <p:cNvPr id="2" name="Title 4">
            <a:extLst>
              <a:ext uri="{FF2B5EF4-FFF2-40B4-BE49-F238E27FC236}">
                <a16:creationId xmlns:a16="http://schemas.microsoft.com/office/drawing/2014/main" id="{6D6C1165-5C3C-7EFA-5F35-7545ED56FB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1067" y="614085"/>
            <a:ext cx="9607323" cy="4667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developing an accessible, clear presentation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8CE7C34C-8FBD-F294-2D0A-B12889908A3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41498" y="1500968"/>
            <a:ext cx="4955057" cy="4418708"/>
          </a:xfrm>
          <a:prstGeom prst="rect">
            <a:avLst/>
          </a:prstGeom>
        </p:spPr>
        <p:txBody>
          <a:bodyPr vert="horz" lIns="0" tIns="0" rIns="0" bIns="0" numCol="1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Aft>
                <a:spcPts val="300"/>
              </a:spcAft>
            </a:pPr>
            <a:r>
              <a:rPr lang="en-GB" sz="18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text short and to the point</a:t>
            </a:r>
          </a:p>
          <a:p>
            <a:pPr marL="285750" indent="-28575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any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slide is a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useful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prompt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 lines is a useful maximum per point)</a:t>
            </a:r>
          </a:p>
          <a:p>
            <a:pPr marL="285750" indent="-28575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whether anything could be removed and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verbalised instead</a:t>
            </a:r>
            <a:endParaRPr lang="en-GB" sz="1400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 whether anything could be moved to a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footnote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 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animations 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places where they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aid understanding.</a:t>
            </a:r>
          </a:p>
          <a:p>
            <a:pPr marL="285750" indent="-28575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1600" b="1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sz="18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it visual</a:t>
            </a:r>
          </a:p>
          <a:p>
            <a:pPr marL="285750" indent="-28575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5000000000000000000" pitchFamily="2" charset="2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diagrams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icons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illustrate your points, where relevant</a:t>
            </a:r>
          </a:p>
          <a:p>
            <a:pPr marL="285750" indent="-28575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5000000000000000000" pitchFamily="2" charset="2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animations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 builds 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guide your audience through your points</a:t>
            </a:r>
          </a:p>
          <a:p>
            <a:pPr marL="285750" indent="-285750" algn="l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5000000000000000000" pitchFamily="2" charset="2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bolding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pull out the important parts of sentences and focus your audience’s attention.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848D87C2-1DB3-8625-ED4D-55964D7D07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0100" y="1496703"/>
            <a:ext cx="4955058" cy="4387424"/>
          </a:xfrm>
          <a:prstGeom prst="rect">
            <a:avLst/>
          </a:prstGeom>
        </p:spPr>
        <p:txBody>
          <a:bodyPr vert="horz" lIns="0" tIns="0" rIns="0" bIns="0" numCol="1" rtlCol="0" anchor="t">
            <a:noAutofit/>
          </a:bodyPr>
          <a:lstStyle>
            <a:lvl1pPr marL="0" indent="0" algn="l" defTabSz="1219078" rtl="0" eaLnBrk="1" latinLnBrk="0" hangingPunct="1">
              <a:lnSpc>
                <a:spcPts val="34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1219078" rtl="0" eaLnBrk="1" latinLnBrk="0" hangingPunct="1">
              <a:lnSpc>
                <a:spcPts val="34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4000" indent="-234000" algn="l" defTabSz="1219078" rtl="0" eaLnBrk="1" latinLnBrk="0" hangingPunct="1">
              <a:lnSpc>
                <a:spcPts val="34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1219078" rtl="0" eaLnBrk="1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219078" rtl="0" eaLnBrk="1" latinLnBrk="0" hangingPunct="1">
              <a:lnSpc>
                <a:spcPts val="144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465" indent="-304770" algn="l" defTabSz="1219078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004" indent="-304770" algn="l" defTabSz="1219078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543" indent="-304770" algn="l" defTabSz="1219078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082" indent="-304770" algn="l" defTabSz="1219078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300"/>
              </a:spcAft>
            </a:pPr>
            <a:r>
              <a:rPr lang="en-GB" sz="18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it accessible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Stick to the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size 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(Arial 26)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much as possible – smaller text will be less visible from the back of the room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use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acronyms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when completely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always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them in the footnote; try to write out the acronym in full at first mention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field-specific jargon 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try to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 technical terms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simplest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possible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possible, use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analogies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every-day life to illustrate difficult concepts in your research 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a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colleague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from a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field 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your presentation and give you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feedback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anything they found confusing so you can change it ahead of time</a:t>
            </a:r>
          </a:p>
          <a:p>
            <a:pPr marL="285750" indent="-28575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,Sans-Serif"/>
              <a:buChar char="•"/>
            </a:pP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using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colours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make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distinctions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between items (e.g. bars in a graph), use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labels 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would allow understanding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irrespective of colour detection 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(preferred). Where this is not possible, pick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accessible colour combinations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such as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 / orange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blue / brown or blue/ red. Always </a:t>
            </a:r>
            <a:r>
              <a:rPr lang="en-GB" sz="14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contrasting red with green</a:t>
            </a:r>
            <a:r>
              <a:rPr lang="en-GB" sz="14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1600" b="1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051AEBAD-4461-A6DD-5299-D4241D3F9D3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36648" y="6321502"/>
            <a:ext cx="3901472" cy="369396"/>
          </a:xfrm>
          <a:prstGeom prst="rect">
            <a:avLst/>
          </a:prstGeom>
        </p:spPr>
        <p:txBody>
          <a:bodyPr vert="horz" lIns="0" tIns="0" rIns="0" bIns="0" numCol="1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Aft>
                <a:spcPts val="300"/>
              </a:spcAft>
            </a:pPr>
            <a:r>
              <a:rPr lang="en-GB" sz="1200" dirty="0">
                <a:solidFill>
                  <a:srgbClr val="FFCD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www.segah.org/2025/</a:t>
            </a:r>
            <a:r>
              <a:rPr lang="en-GB" sz="1200" dirty="0">
                <a:solidFill>
                  <a:srgbClr val="FFC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|   </a:t>
            </a:r>
            <a:r>
              <a:rPr lang="en-GB" sz="1200" dirty="0">
                <a:solidFill>
                  <a:srgbClr val="FFCD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secretariat@segah.org</a:t>
            </a:r>
            <a:r>
              <a:rPr lang="en-GB" sz="1200" dirty="0">
                <a:solidFill>
                  <a:srgbClr val="FFCD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793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91499-29E0-C6E7-B5ED-DABC48665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hand holding a phone&#10;&#10;AI-generated content may be incorrect.">
            <a:extLst>
              <a:ext uri="{FF2B5EF4-FFF2-40B4-BE49-F238E27FC236}">
                <a16:creationId xmlns:a16="http://schemas.microsoft.com/office/drawing/2014/main" id="{23AB3A0B-FB82-F51E-3831-D6B3A8A412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699" r="42862"/>
          <a:stretch/>
        </p:blipFill>
        <p:spPr>
          <a:xfrm>
            <a:off x="6774045" y="0"/>
            <a:ext cx="5417956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2823C44-5444-C51A-1F39-5E03CEC27F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" y="0"/>
            <a:ext cx="9129010" cy="6863461"/>
          </a:xfrm>
          <a:custGeom>
            <a:avLst/>
            <a:gdLst>
              <a:gd name="connsiteX0" fmla="*/ 0 w 9129010"/>
              <a:gd name="connsiteY0" fmla="*/ 0 h 6858000"/>
              <a:gd name="connsiteX1" fmla="*/ 9129010 w 9129010"/>
              <a:gd name="connsiteY1" fmla="*/ 0 h 6858000"/>
              <a:gd name="connsiteX2" fmla="*/ 9129010 w 9129010"/>
              <a:gd name="connsiteY2" fmla="*/ 6858000 h 6858000"/>
              <a:gd name="connsiteX3" fmla="*/ 0 w 9129010"/>
              <a:gd name="connsiteY3" fmla="*/ 6858000 h 6858000"/>
              <a:gd name="connsiteX4" fmla="*/ 0 w 9129010"/>
              <a:gd name="connsiteY4" fmla="*/ 0 h 6858000"/>
              <a:gd name="connsiteX0" fmla="*/ 0 w 9129010"/>
              <a:gd name="connsiteY0" fmla="*/ 0 h 6902971"/>
              <a:gd name="connsiteX1" fmla="*/ 9129010 w 9129010"/>
              <a:gd name="connsiteY1" fmla="*/ 0 h 6902971"/>
              <a:gd name="connsiteX2" fmla="*/ 6955436 w 9129010"/>
              <a:gd name="connsiteY2" fmla="*/ 6902971 h 6902971"/>
              <a:gd name="connsiteX3" fmla="*/ 0 w 9129010"/>
              <a:gd name="connsiteY3" fmla="*/ 6858000 h 6902971"/>
              <a:gd name="connsiteX4" fmla="*/ 0 w 9129010"/>
              <a:gd name="connsiteY4" fmla="*/ 0 h 6902971"/>
              <a:gd name="connsiteX0" fmla="*/ 0 w 9129010"/>
              <a:gd name="connsiteY0" fmla="*/ 0 h 6902971"/>
              <a:gd name="connsiteX1" fmla="*/ 9129010 w 9129010"/>
              <a:gd name="connsiteY1" fmla="*/ 0 h 6902971"/>
              <a:gd name="connsiteX2" fmla="*/ 7854846 w 9129010"/>
              <a:gd name="connsiteY2" fmla="*/ 6902971 h 6902971"/>
              <a:gd name="connsiteX3" fmla="*/ 0 w 9129010"/>
              <a:gd name="connsiteY3" fmla="*/ 6858000 h 6902971"/>
              <a:gd name="connsiteX4" fmla="*/ 0 w 9129010"/>
              <a:gd name="connsiteY4" fmla="*/ 0 h 6902971"/>
              <a:gd name="connsiteX0" fmla="*/ 0 w 9129010"/>
              <a:gd name="connsiteY0" fmla="*/ 0 h 6869105"/>
              <a:gd name="connsiteX1" fmla="*/ 9129010 w 9129010"/>
              <a:gd name="connsiteY1" fmla="*/ 0 h 6869105"/>
              <a:gd name="connsiteX2" fmla="*/ 7837913 w 9129010"/>
              <a:gd name="connsiteY2" fmla="*/ 6869105 h 6869105"/>
              <a:gd name="connsiteX3" fmla="*/ 0 w 9129010"/>
              <a:gd name="connsiteY3" fmla="*/ 6858000 h 6869105"/>
              <a:gd name="connsiteX4" fmla="*/ 0 w 9129010"/>
              <a:gd name="connsiteY4" fmla="*/ 0 h 6869105"/>
              <a:gd name="connsiteX0" fmla="*/ 0 w 9129010"/>
              <a:gd name="connsiteY0" fmla="*/ 0 h 6874749"/>
              <a:gd name="connsiteX1" fmla="*/ 9129010 w 9129010"/>
              <a:gd name="connsiteY1" fmla="*/ 0 h 6874749"/>
              <a:gd name="connsiteX2" fmla="*/ 7753246 w 9129010"/>
              <a:gd name="connsiteY2" fmla="*/ 6874749 h 6874749"/>
              <a:gd name="connsiteX3" fmla="*/ 0 w 9129010"/>
              <a:gd name="connsiteY3" fmla="*/ 6858000 h 6874749"/>
              <a:gd name="connsiteX4" fmla="*/ 0 w 9129010"/>
              <a:gd name="connsiteY4" fmla="*/ 0 h 6874749"/>
              <a:gd name="connsiteX0" fmla="*/ 0 w 9129010"/>
              <a:gd name="connsiteY0" fmla="*/ 0 h 6863461"/>
              <a:gd name="connsiteX1" fmla="*/ 9129010 w 9129010"/>
              <a:gd name="connsiteY1" fmla="*/ 0 h 6863461"/>
              <a:gd name="connsiteX2" fmla="*/ 7809690 w 9129010"/>
              <a:gd name="connsiteY2" fmla="*/ 6863461 h 6863461"/>
              <a:gd name="connsiteX3" fmla="*/ 0 w 9129010"/>
              <a:gd name="connsiteY3" fmla="*/ 6858000 h 6863461"/>
              <a:gd name="connsiteX4" fmla="*/ 0 w 9129010"/>
              <a:gd name="connsiteY4" fmla="*/ 0 h 6863461"/>
              <a:gd name="connsiteX0" fmla="*/ 0 w 9129010"/>
              <a:gd name="connsiteY0" fmla="*/ 0 h 6863461"/>
              <a:gd name="connsiteX1" fmla="*/ 9129010 w 9129010"/>
              <a:gd name="connsiteY1" fmla="*/ 0 h 6863461"/>
              <a:gd name="connsiteX2" fmla="*/ 7284756 w 9129010"/>
              <a:gd name="connsiteY2" fmla="*/ 6863461 h 6863461"/>
              <a:gd name="connsiteX3" fmla="*/ 0 w 9129010"/>
              <a:gd name="connsiteY3" fmla="*/ 6858000 h 6863461"/>
              <a:gd name="connsiteX4" fmla="*/ 0 w 9129010"/>
              <a:gd name="connsiteY4" fmla="*/ 0 h 686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9010" h="6863461">
                <a:moveTo>
                  <a:pt x="0" y="0"/>
                </a:moveTo>
                <a:lnTo>
                  <a:pt x="9129010" y="0"/>
                </a:lnTo>
                <a:lnTo>
                  <a:pt x="7284756" y="6863461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0E5B3BA0-DC06-BE48-8C8F-2D7E6B3F3634}"/>
              </a:ext>
            </a:extLst>
          </p:cNvPr>
          <p:cNvSpPr txBox="1">
            <a:spLocks/>
          </p:cNvSpPr>
          <p:nvPr/>
        </p:nvSpPr>
        <p:spPr>
          <a:xfrm>
            <a:off x="531892" y="5090586"/>
            <a:ext cx="5477917" cy="16937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800" dirty="0">
                <a:solidFill>
                  <a:srgbClr val="4F575A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Author’s Last Name, Author’s First Name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800" dirty="0">
                <a:solidFill>
                  <a:srgbClr val="4F575A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Affiliation Organisation Name, City, Country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800" dirty="0">
                <a:solidFill>
                  <a:srgbClr val="4F575A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The corresponding author e-mail address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1200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C74FB159-5CDE-1D8C-D5AB-D89696C7191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1890" y="2026471"/>
            <a:ext cx="7980341" cy="237190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/>
            <a:r>
              <a:rPr lang="en-GB" sz="36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Serious Games and Applications for Health</a:t>
            </a:r>
          </a:p>
          <a:p>
            <a:endParaRPr lang="en-US" sz="3600" b="1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A04C275-1FA4-C929-9EB9-F4AC3636B3B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7793" y="348119"/>
            <a:ext cx="1859164" cy="71138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0A36CE2-6755-7D0D-B26D-D1871637891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892" y="348119"/>
            <a:ext cx="2041486" cy="619514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93991D-B601-9F26-1C27-836B94AD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DF4C-DB28-F446-B6B5-FFC19D2B9762}" type="slidenum">
              <a:rPr lang="en-GB" smtClean="0"/>
              <a:t>2</a:t>
            </a:fld>
            <a:endParaRPr lang="en-GB"/>
          </a:p>
        </p:txBody>
      </p:sp>
      <p:pic>
        <p:nvPicPr>
          <p:cNvPr id="6" name="Picture 5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CA2A5B1D-3EE1-05CA-D7C7-4133F4F105C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9715" y="348119"/>
            <a:ext cx="1326361" cy="621732"/>
          </a:xfrm>
          <a:prstGeom prst="rect">
            <a:avLst/>
          </a:prstGeom>
        </p:spPr>
      </p:pic>
      <p:sp>
        <p:nvSpPr>
          <p:cNvPr id="12" name="Subtitle 1">
            <a:extLst>
              <a:ext uri="{FF2B5EF4-FFF2-40B4-BE49-F238E27FC236}">
                <a16:creationId xmlns:a16="http://schemas.microsoft.com/office/drawing/2014/main" id="{1C5C3F2A-309D-8B54-F333-100A6F986263}"/>
              </a:ext>
            </a:extLst>
          </p:cNvPr>
          <p:cNvSpPr txBox="1">
            <a:spLocks/>
          </p:cNvSpPr>
          <p:nvPr/>
        </p:nvSpPr>
        <p:spPr>
          <a:xfrm>
            <a:off x="7678824" y="5620586"/>
            <a:ext cx="4478651" cy="8267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Insert an image that reflects your research here</a:t>
            </a:r>
          </a:p>
        </p:txBody>
      </p:sp>
    </p:spTree>
    <p:extLst>
      <p:ext uri="{BB962C8B-B14F-4D97-AF65-F5344CB8AC3E}">
        <p14:creationId xmlns:p14="http://schemas.microsoft.com/office/powerpoint/2010/main" val="346177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9BF95-88C6-9797-7C39-E37B2537E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7011671-7DD3-0951-6EDC-6E09D71FD9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251910" y="6075494"/>
            <a:ext cx="1465528" cy="775504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E0204A-DDA1-52F5-25B8-3FAE7837A77F}"/>
              </a:ext>
            </a:extLst>
          </p:cNvPr>
          <p:cNvSpPr>
            <a:spLocks/>
          </p:cNvSpPr>
          <p:nvPr/>
        </p:nvSpPr>
        <p:spPr>
          <a:xfrm>
            <a:off x="9888272" y="0"/>
            <a:ext cx="1829166" cy="775504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1CF08D-DF37-22EA-4B7E-DAED1C42F5C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0336" y="107463"/>
            <a:ext cx="1537974" cy="46671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7E357CB5-9FCB-C703-8158-57161334F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5504"/>
            <a:ext cx="10515600" cy="466717"/>
          </a:xfrm>
        </p:spPr>
        <p:txBody>
          <a:bodyPr>
            <a:normAutofit fontScale="90000"/>
          </a:bodyPr>
          <a:lstStyle/>
          <a:p>
            <a:endParaRPr lang="en-GB" sz="3600" b="1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ACD9D49-F0D8-3F4C-0CF5-071AAB62E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8171"/>
            <a:ext cx="10515600" cy="44787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600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65A5167D-090D-E9AA-75FC-F1930361924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0096" y="6176963"/>
            <a:ext cx="1165738" cy="54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0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E1013-761A-CD95-3873-89D389995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73EADE9-F3A2-FAD5-FDD3-A42DDABAF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888272" y="0"/>
            <a:ext cx="1829166" cy="775504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9E3268-29B9-7C90-DA22-3B6B76568C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0336" y="107463"/>
            <a:ext cx="1537974" cy="46671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7E55F-91FE-510C-A9F7-305E9C72B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65513"/>
            <a:ext cx="5181600" cy="45114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600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BC4822-D3DB-9644-AA11-4A099A9C8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65513"/>
            <a:ext cx="5181600" cy="45114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600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769B335-AF10-E698-CA35-D80DA2121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5504"/>
            <a:ext cx="10515600" cy="466717"/>
          </a:xfrm>
        </p:spPr>
        <p:txBody>
          <a:bodyPr>
            <a:normAutofit fontScale="90000"/>
          </a:bodyPr>
          <a:lstStyle/>
          <a:p>
            <a:endParaRPr lang="en-GB" sz="3600" b="1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5C3803-FF09-844B-6745-6EAFDA8F090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251910" y="6075494"/>
            <a:ext cx="1465528" cy="775504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0CC32682-59F8-794A-08C6-101A6CAA9F6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0096" y="6176963"/>
            <a:ext cx="1165738" cy="54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497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5278A-4999-BC84-D430-2ACF3068E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6697E18-ADE0-7325-DBD3-8F96F4535A6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888272" y="0"/>
            <a:ext cx="1829166" cy="775504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11482E5-C916-87FA-60DA-EFC51E79C67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0336" y="107463"/>
            <a:ext cx="1537974" cy="46671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92DC773-90EE-4CD2-684B-82A8B7000E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251910" y="6075494"/>
            <a:ext cx="1465528" cy="775504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F1AA461B-AF44-695D-69F5-C59FE3906FB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0096" y="6176963"/>
            <a:ext cx="1165738" cy="54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959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E0A1B-B5ED-2C71-0463-DAE7786C1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D28F784-985E-DE32-5665-7C7BD1F857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888272" y="0"/>
            <a:ext cx="1829166" cy="775504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43A114-474A-2954-CD3E-0CE34BA611A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0336" y="107463"/>
            <a:ext cx="1537974" cy="46671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7143ABDD-2775-60D6-8203-5D26ED4F019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775504"/>
            <a:ext cx="10515600" cy="466717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and talk to me about…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45A9240-EFCA-5D16-7AFF-34F81A891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499"/>
            <a:ext cx="10515600" cy="4462463"/>
          </a:xfrm>
        </p:spPr>
        <p:txBody>
          <a:bodyPr>
            <a:normAutofit/>
          </a:bodyPr>
          <a:lstStyle/>
          <a:p>
            <a:r>
              <a:rPr lang="en-GB" sz="26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Serious Games </a:t>
            </a:r>
          </a:p>
          <a:p>
            <a:r>
              <a:rPr lang="en-GB" sz="26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Applications for Health</a:t>
            </a:r>
          </a:p>
          <a:p>
            <a:r>
              <a:rPr lang="en-GB" sz="26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for collaboration</a:t>
            </a:r>
          </a:p>
          <a:p>
            <a:endParaRPr lang="en-GB" sz="2600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600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4AE8686-8A08-106B-BCEF-BE26E9BE9EFC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926867" y="2766383"/>
            <a:ext cx="3716513" cy="2601558"/>
            <a:chOff x="10266987" y="4570370"/>
            <a:chExt cx="4678948" cy="3275263"/>
          </a:xfrm>
        </p:grpSpPr>
        <p:sp>
          <p:nvSpPr>
            <p:cNvPr id="3" name="Freeform: Shape 11">
              <a:extLst>
                <a:ext uri="{FF2B5EF4-FFF2-40B4-BE49-F238E27FC236}">
                  <a16:creationId xmlns:a16="http://schemas.microsoft.com/office/drawing/2014/main" id="{A8B44089-618C-1170-999F-1234DC1EF10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266987" y="4570370"/>
              <a:ext cx="2924342" cy="2631908"/>
            </a:xfrm>
            <a:custGeom>
              <a:avLst/>
              <a:gdLst>
                <a:gd name="connsiteX0" fmla="*/ 1988553 w 2924342"/>
                <a:gd name="connsiteY0" fmla="*/ 409408 h 2631908"/>
                <a:gd name="connsiteX1" fmla="*/ 2924343 w 2924342"/>
                <a:gd name="connsiteY1" fmla="*/ 409408 h 2631908"/>
                <a:gd name="connsiteX2" fmla="*/ 2924343 w 2924342"/>
                <a:gd name="connsiteY2" fmla="*/ 233947 h 2631908"/>
                <a:gd name="connsiteX3" fmla="*/ 2690395 w 2924342"/>
                <a:gd name="connsiteY3" fmla="*/ 0 h 2631908"/>
                <a:gd name="connsiteX4" fmla="*/ 233947 w 2924342"/>
                <a:gd name="connsiteY4" fmla="*/ 0 h 2631908"/>
                <a:gd name="connsiteX5" fmla="*/ 0 w 2924342"/>
                <a:gd name="connsiteY5" fmla="*/ 233947 h 2631908"/>
                <a:gd name="connsiteX6" fmla="*/ 0 w 2924342"/>
                <a:gd name="connsiteY6" fmla="*/ 1813093 h 2631908"/>
                <a:gd name="connsiteX7" fmla="*/ 233947 w 2924342"/>
                <a:gd name="connsiteY7" fmla="*/ 2047040 h 2631908"/>
                <a:gd name="connsiteX8" fmla="*/ 584869 w 2924342"/>
                <a:gd name="connsiteY8" fmla="*/ 2047040 h 2631908"/>
                <a:gd name="connsiteX9" fmla="*/ 584869 w 2924342"/>
                <a:gd name="connsiteY9" fmla="*/ 2631909 h 2631908"/>
                <a:gd name="connsiteX10" fmla="*/ 1169737 w 2924342"/>
                <a:gd name="connsiteY10" fmla="*/ 2047040 h 2631908"/>
                <a:gd name="connsiteX11" fmla="*/ 1520658 w 2924342"/>
                <a:gd name="connsiteY11" fmla="*/ 2047040 h 2631908"/>
                <a:gd name="connsiteX12" fmla="*/ 1520658 w 2924342"/>
                <a:gd name="connsiteY12" fmla="*/ 877303 h 2631908"/>
                <a:gd name="connsiteX13" fmla="*/ 1988553 w 2924342"/>
                <a:gd name="connsiteY13" fmla="*/ 409408 h 2631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924342" h="2631908">
                  <a:moveTo>
                    <a:pt x="1988553" y="409408"/>
                  </a:moveTo>
                  <a:lnTo>
                    <a:pt x="2924343" y="409408"/>
                  </a:lnTo>
                  <a:lnTo>
                    <a:pt x="2924343" y="233947"/>
                  </a:lnTo>
                  <a:cubicBezTo>
                    <a:pt x="2924343" y="105276"/>
                    <a:pt x="2819067" y="0"/>
                    <a:pt x="2690395" y="0"/>
                  </a:cubicBezTo>
                  <a:lnTo>
                    <a:pt x="233947" y="0"/>
                  </a:lnTo>
                  <a:cubicBezTo>
                    <a:pt x="105276" y="0"/>
                    <a:pt x="0" y="105276"/>
                    <a:pt x="0" y="233947"/>
                  </a:cubicBezTo>
                  <a:lnTo>
                    <a:pt x="0" y="1813093"/>
                  </a:lnTo>
                  <a:cubicBezTo>
                    <a:pt x="0" y="1941764"/>
                    <a:pt x="105276" y="2047040"/>
                    <a:pt x="233947" y="2047040"/>
                  </a:cubicBezTo>
                  <a:lnTo>
                    <a:pt x="584869" y="2047040"/>
                  </a:lnTo>
                  <a:lnTo>
                    <a:pt x="584869" y="2631909"/>
                  </a:lnTo>
                  <a:lnTo>
                    <a:pt x="1169737" y="2047040"/>
                  </a:lnTo>
                  <a:lnTo>
                    <a:pt x="1520658" y="2047040"/>
                  </a:lnTo>
                  <a:lnTo>
                    <a:pt x="1520658" y="877303"/>
                  </a:lnTo>
                  <a:cubicBezTo>
                    <a:pt x="1520658" y="619961"/>
                    <a:pt x="1731211" y="409408"/>
                    <a:pt x="1988553" y="409408"/>
                  </a:cubicBezTo>
                  <a:close/>
                </a:path>
              </a:pathLst>
            </a:custGeom>
            <a:solidFill>
              <a:srgbClr val="4F575A"/>
            </a:solidFill>
            <a:ln w="584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" name="Freeform: Shape 12">
              <a:extLst>
                <a:ext uri="{FF2B5EF4-FFF2-40B4-BE49-F238E27FC236}">
                  <a16:creationId xmlns:a16="http://schemas.microsoft.com/office/drawing/2014/main" id="{D3D8666E-B246-666D-8208-AA43ABC11F4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2021593" y="5213725"/>
              <a:ext cx="2924342" cy="2631908"/>
            </a:xfrm>
            <a:custGeom>
              <a:avLst/>
              <a:gdLst>
                <a:gd name="connsiteX0" fmla="*/ 2690395 w 2924342"/>
                <a:gd name="connsiteY0" fmla="*/ 0 h 2631908"/>
                <a:gd name="connsiteX1" fmla="*/ 233947 w 2924342"/>
                <a:gd name="connsiteY1" fmla="*/ 0 h 2631908"/>
                <a:gd name="connsiteX2" fmla="*/ 0 w 2924342"/>
                <a:gd name="connsiteY2" fmla="*/ 233947 h 2631908"/>
                <a:gd name="connsiteX3" fmla="*/ 0 w 2924342"/>
                <a:gd name="connsiteY3" fmla="*/ 1813093 h 2631908"/>
                <a:gd name="connsiteX4" fmla="*/ 233947 w 2924342"/>
                <a:gd name="connsiteY4" fmla="*/ 2047040 h 2631908"/>
                <a:gd name="connsiteX5" fmla="*/ 1754606 w 2924342"/>
                <a:gd name="connsiteY5" fmla="*/ 2047040 h 2631908"/>
                <a:gd name="connsiteX6" fmla="*/ 2339474 w 2924342"/>
                <a:gd name="connsiteY6" fmla="*/ 2631909 h 2631908"/>
                <a:gd name="connsiteX7" fmla="*/ 2339474 w 2924342"/>
                <a:gd name="connsiteY7" fmla="*/ 2047040 h 2631908"/>
                <a:gd name="connsiteX8" fmla="*/ 2690395 w 2924342"/>
                <a:gd name="connsiteY8" fmla="*/ 2047040 h 2631908"/>
                <a:gd name="connsiteX9" fmla="*/ 2924343 w 2924342"/>
                <a:gd name="connsiteY9" fmla="*/ 1813093 h 2631908"/>
                <a:gd name="connsiteX10" fmla="*/ 2924343 w 2924342"/>
                <a:gd name="connsiteY10" fmla="*/ 233947 h 2631908"/>
                <a:gd name="connsiteX11" fmla="*/ 2690395 w 2924342"/>
                <a:gd name="connsiteY11" fmla="*/ 0 h 2631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924342" h="2631908">
                  <a:moveTo>
                    <a:pt x="2690395" y="0"/>
                  </a:moveTo>
                  <a:lnTo>
                    <a:pt x="233947" y="0"/>
                  </a:lnTo>
                  <a:cubicBezTo>
                    <a:pt x="105276" y="0"/>
                    <a:pt x="0" y="105276"/>
                    <a:pt x="0" y="233947"/>
                  </a:cubicBezTo>
                  <a:lnTo>
                    <a:pt x="0" y="1813093"/>
                  </a:lnTo>
                  <a:cubicBezTo>
                    <a:pt x="0" y="1941763"/>
                    <a:pt x="105276" y="2047040"/>
                    <a:pt x="233947" y="2047040"/>
                  </a:cubicBezTo>
                  <a:lnTo>
                    <a:pt x="1754606" y="2047040"/>
                  </a:lnTo>
                  <a:lnTo>
                    <a:pt x="2339474" y="2631909"/>
                  </a:lnTo>
                  <a:lnTo>
                    <a:pt x="2339474" y="2047040"/>
                  </a:lnTo>
                  <a:lnTo>
                    <a:pt x="2690395" y="2047040"/>
                  </a:lnTo>
                  <a:cubicBezTo>
                    <a:pt x="2819066" y="2047040"/>
                    <a:pt x="2924343" y="1941763"/>
                    <a:pt x="2924343" y="1813093"/>
                  </a:cubicBezTo>
                  <a:lnTo>
                    <a:pt x="2924343" y="233947"/>
                  </a:lnTo>
                  <a:cubicBezTo>
                    <a:pt x="2924343" y="105276"/>
                    <a:pt x="2819066" y="0"/>
                    <a:pt x="2690395" y="0"/>
                  </a:cubicBezTo>
                  <a:close/>
                </a:path>
              </a:pathLst>
            </a:custGeom>
            <a:solidFill>
              <a:srgbClr val="FFCD00"/>
            </a:solidFill>
            <a:ln w="584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</p:grpSp>
      <p:pic>
        <p:nvPicPr>
          <p:cNvPr id="10" name="Picture 9" descr="A black and yellow logo&#10;&#10;AI-generated content may be incorrect.">
            <a:extLst>
              <a:ext uri="{FF2B5EF4-FFF2-40B4-BE49-F238E27FC236}">
                <a16:creationId xmlns:a16="http://schemas.microsoft.com/office/drawing/2014/main" id="{08B093D4-EB95-BCB5-3776-A360086FA2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rcRect r="55171"/>
          <a:stretch/>
        </p:blipFill>
        <p:spPr>
          <a:xfrm>
            <a:off x="6537756" y="4525338"/>
            <a:ext cx="799215" cy="889836"/>
          </a:xfrm>
          <a:prstGeom prst="rect">
            <a:avLst/>
          </a:prstGeom>
        </p:spPr>
      </p:pic>
      <p:pic>
        <p:nvPicPr>
          <p:cNvPr id="13" name="Picture 12" descr="A grey and black logo&#10;&#10;AI-generated content may be incorrect.">
            <a:extLst>
              <a:ext uri="{FF2B5EF4-FFF2-40B4-BE49-F238E27FC236}">
                <a16:creationId xmlns:a16="http://schemas.microsoft.com/office/drawing/2014/main" id="{DAEBA218-0D87-31BC-0FCB-F9FC42BC884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62693" y="4970256"/>
            <a:ext cx="761374" cy="88983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8C8AAA0-BA5E-9B45-9BFE-DD2056F907D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251910" y="6075494"/>
            <a:ext cx="1465528" cy="775504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7BBCD43F-C3C8-8008-3C12-2D2FA9D2ED1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00096" y="6176963"/>
            <a:ext cx="1165738" cy="54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500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5809E-BC34-2950-CC3B-DDDFC997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6C3522-1A89-E848-2C85-8CFD777309E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C2F03DBB-ABEC-677D-CD12-775DFF00F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0363" y="3914492"/>
            <a:ext cx="11121656" cy="1128514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Website:</a:t>
            </a:r>
            <a:r>
              <a:rPr lang="en-US" sz="26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https://</a:t>
            </a:r>
            <a:r>
              <a:rPr lang="en-US" sz="2600" dirty="0" err="1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www.segah.org</a:t>
            </a:r>
            <a:r>
              <a:rPr lang="en-US" sz="26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/2025/</a:t>
            </a:r>
            <a:r>
              <a:rPr lang="en-US" sz="2600" dirty="0" err="1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index.html</a:t>
            </a:r>
            <a:endParaRPr lang="en-US" sz="2600" b="0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Linkedin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en-US" sz="2600" dirty="0" err="1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www.linkedin.com</a:t>
            </a:r>
            <a:r>
              <a:rPr lang="en-US" sz="26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/company/</a:t>
            </a:r>
            <a:r>
              <a:rPr lang="en-US" sz="2600" dirty="0" err="1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ieee-segah</a:t>
            </a:r>
            <a:r>
              <a:rPr lang="en-US" sz="2600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en-US" sz="2600" b="0" dirty="0">
              <a:solidFill>
                <a:srgbClr val="4F57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CE3B15-1488-E583-15A6-A8834ECC19D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88356" y="2287601"/>
            <a:ext cx="8215287" cy="9618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rgbClr val="4F57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FF2768-2E22-56D2-82E5-059931BE07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6654" y="262973"/>
            <a:ext cx="3169429" cy="961802"/>
          </a:xfrm>
          <a:prstGeom prst="rect">
            <a:avLst/>
          </a:prstGeom>
        </p:spPr>
      </p:pic>
      <p:pic>
        <p:nvPicPr>
          <p:cNvPr id="7" name="Picture 6" descr="A black and white sign with white text&#10;&#10;AI-generated content may be incorrect.">
            <a:extLst>
              <a:ext uri="{FF2B5EF4-FFF2-40B4-BE49-F238E27FC236}">
                <a16:creationId xmlns:a16="http://schemas.microsoft.com/office/drawing/2014/main" id="{06B487F0-83C1-6270-F017-E1F05CB5E7F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4331" y="5834492"/>
            <a:ext cx="1358535" cy="63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0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!SeGAH25 Presentation template" id="{B66DA887-5541-C148-843E-D8D191EDCFD3}" vid="{14C0E3B5-78FF-B249-804A-37C48931B1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387</Words>
  <Application>Microsoft Office PowerPoint</Application>
  <PresentationFormat>Widescreen</PresentationFormat>
  <Paragraphs>35</Paragraphs>
  <Slides>7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Come and talk to me about…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Ganna Borzenkova</dc:creator>
  <cp:lastModifiedBy>Ganna Borzenkova</cp:lastModifiedBy>
  <cp:revision>2</cp:revision>
  <dcterms:created xsi:type="dcterms:W3CDTF">2025-02-19T14:11:14Z</dcterms:created>
  <dcterms:modified xsi:type="dcterms:W3CDTF">2025-05-14T15:19:33Z</dcterms:modified>
</cp:coreProperties>
</file>