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56"/>
    <p:restoredTop sz="94610"/>
  </p:normalViewPr>
  <p:slideViewPr>
    <p:cSldViewPr snapToGrid="0" snapToObjects="1">
      <p:cViewPr>
        <p:scale>
          <a:sx n="60" d="100"/>
          <a:sy n="60" d="100"/>
        </p:scale>
        <p:origin x="376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3860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C8531A"/>
          </a:solidFill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ext 1"/>
          <p:cNvSpPr/>
          <p:nvPr/>
        </p:nvSpPr>
        <p:spPr>
          <a:xfrm>
            <a:off x="1143000" y="952500"/>
            <a:ext cx="2069306" cy="678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5040" b="1" kern="0" spc="-202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</a:t>
            </a:r>
            <a:endParaRPr lang="en-US" sz="5040" dirty="0"/>
          </a:p>
        </p:txBody>
      </p:sp>
      <p:sp>
        <p:nvSpPr>
          <p:cNvPr id="5" name="Text 2"/>
          <p:cNvSpPr/>
          <p:nvPr/>
        </p:nvSpPr>
        <p:spPr>
          <a:xfrm>
            <a:off x="3428851" y="922065"/>
            <a:ext cx="362620" cy="23313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36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'26</a:t>
            </a:r>
            <a:endParaRPr lang="en-US" sz="1536" dirty="0"/>
          </a:p>
        </p:txBody>
      </p:sp>
      <p:sp>
        <p:nvSpPr>
          <p:cNvPr id="6" name="Text 3"/>
          <p:cNvSpPr/>
          <p:nvPr/>
        </p:nvSpPr>
        <p:spPr>
          <a:xfrm>
            <a:off x="14574664" y="952500"/>
            <a:ext cx="2570336" cy="5180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r">
              <a:lnSpc>
                <a:spcPct val="140000"/>
              </a:lnSpc>
              <a:buNone/>
            </a:pPr>
            <a:r>
              <a:rPr lang="en-US" sz="1350" b="1" kern="0" spc="162" dirty="0">
                <a:solidFill>
                  <a:srgbClr val="FFFFFF">
                    <a:alpha val="8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RIO DE JANEIRO, BRAZIL </a:t>
            </a:r>
            <a:r>
              <a:rPr lang="en-US" sz="1215" kern="0" spc="162" dirty="0">
                <a:solidFill>
                  <a:srgbClr val="FFFFFF">
                    <a:alpha val="8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29–31 JULY, 2026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1143000" y="3187303"/>
            <a:ext cx="14716125" cy="1752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6750" b="1" kern="0" spc="-169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Title of the paper goes here. Two lines maximum.</a:t>
            </a:r>
            <a:endParaRPr lang="en-US" sz="6750" dirty="0"/>
          </a:p>
        </p:txBody>
      </p:sp>
      <p:sp>
        <p:nvSpPr>
          <p:cNvPr id="8" name="Text 5"/>
          <p:cNvSpPr/>
          <p:nvPr/>
        </p:nvSpPr>
        <p:spPr>
          <a:xfrm>
            <a:off x="1143000" y="5473303"/>
            <a:ext cx="12753975" cy="434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400" dirty="0">
                <a:solidFill>
                  <a:srgbClr val="FFFFFF">
                    <a:alpha val="8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Optional subtitle or one-sentence summary of the contribution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1143000" y="7494687"/>
            <a:ext cx="16482060" cy="4048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 Name</a:t>
            </a:r>
            <a:r>
              <a:rPr lang="en-US" sz="1350" b="1" baseline="300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 </a:t>
            </a:r>
            <a:r>
              <a:rPr lang="en-US" sz="225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· Second Author</a:t>
            </a:r>
            <a:r>
              <a:rPr lang="en-US" sz="1350" b="1" baseline="300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 </a:t>
            </a:r>
            <a:r>
              <a:rPr lang="en-US" sz="225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· Third Author</a:t>
            </a:r>
            <a:r>
              <a:rPr lang="en-US" sz="1350" b="1" baseline="300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</a:t>
            </a:r>
            <a:endParaRPr lang="en-US" sz="2250" dirty="0"/>
          </a:p>
        </p:txBody>
      </p:sp>
      <p:sp>
        <p:nvSpPr>
          <p:cNvPr id="10" name="Text 7"/>
          <p:cNvSpPr/>
          <p:nvPr/>
        </p:nvSpPr>
        <p:spPr>
          <a:xfrm>
            <a:off x="1143000" y="7899499"/>
            <a:ext cx="16482060" cy="3222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55" baseline="30000" dirty="0">
                <a:solidFill>
                  <a:srgbClr val="FFFFFF">
                    <a:alpha val="8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 </a:t>
            </a:r>
            <a:r>
              <a:rPr lang="en-US" sz="1650" dirty="0">
                <a:solidFill>
                  <a:srgbClr val="FFFFFF">
                    <a:alpha val="8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Affiliation Organisation Name, City, Country</a:t>
            </a:r>
            <a:endParaRPr lang="en-US" sz="1650" dirty="0"/>
          </a:p>
        </p:txBody>
      </p:sp>
      <p:sp>
        <p:nvSpPr>
          <p:cNvPr id="11" name="Text 8"/>
          <p:cNvSpPr/>
          <p:nvPr/>
        </p:nvSpPr>
        <p:spPr>
          <a:xfrm>
            <a:off x="1143000" y="8221712"/>
            <a:ext cx="16482060" cy="3222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155" baseline="30000" dirty="0">
                <a:solidFill>
                  <a:srgbClr val="FFFFFF">
                    <a:alpha val="8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 </a:t>
            </a:r>
            <a:r>
              <a:rPr lang="en-US" sz="1650" dirty="0">
                <a:solidFill>
                  <a:srgbClr val="FFFFFF">
                    <a:alpha val="8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Second Affiliation, City, Country</a:t>
            </a:r>
            <a:endParaRPr lang="en-US" sz="1650" dirty="0"/>
          </a:p>
        </p:txBody>
      </p:sp>
      <p:sp>
        <p:nvSpPr>
          <p:cNvPr id="12" name="Text 9"/>
          <p:cNvSpPr/>
          <p:nvPr/>
        </p:nvSpPr>
        <p:spPr>
          <a:xfrm>
            <a:off x="1143000" y="9077325"/>
            <a:ext cx="6041353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dirty="0">
                <a:solidFill>
                  <a:srgbClr val="FFFFFF">
                    <a:alpha val="7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14</a:t>
            </a:r>
            <a:r>
              <a:rPr lang="en-US" sz="1125" baseline="30000" dirty="0">
                <a:solidFill>
                  <a:srgbClr val="FFFFFF">
                    <a:alpha val="7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 </a:t>
            </a:r>
            <a:r>
              <a:rPr lang="en-US" sz="1350" dirty="0">
                <a:solidFill>
                  <a:srgbClr val="FFFFFF">
                    <a:alpha val="7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International Conference on Serious Games and Applications for Health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15917391" y="9110663"/>
            <a:ext cx="1303809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dirty="0">
                <a:solidFill>
                  <a:srgbClr val="FFFFFF">
                    <a:alpha val="7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segah.org/2026</a:t>
            </a:r>
            <a:endParaRPr lang="en-US" sz="1350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B076E7BD-3C58-7FCE-7C20-9277EA88D01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46300" y="993014"/>
            <a:ext cx="1087072" cy="43599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C853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2080320"/>
            <a:ext cx="16482060" cy="3657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15000" b="1" kern="0" spc="-525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Thank you.</a:t>
            </a:r>
            <a:endParaRPr lang="en-US" sz="15000" dirty="0"/>
          </a:p>
        </p:txBody>
      </p:sp>
      <p:sp>
        <p:nvSpPr>
          <p:cNvPr id="3" name="Shape 1"/>
          <p:cNvSpPr/>
          <p:nvPr/>
        </p:nvSpPr>
        <p:spPr>
          <a:xfrm>
            <a:off x="1143000" y="6461820"/>
            <a:ext cx="16002000" cy="19050"/>
          </a:xfrm>
          <a:prstGeom prst="rect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143000" y="7052370"/>
            <a:ext cx="7946708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kern="0" spc="180" dirty="0">
                <a:solidFill>
                  <a:srgbClr val="FFFFFF">
                    <a:alpha val="80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143000" y="7414320"/>
            <a:ext cx="7946708" cy="830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 Name </a:t>
            </a:r>
            <a:r>
              <a:rPr lang="en-US" sz="156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Affiliation Organisation, City, Country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9429750" y="7052370"/>
            <a:ext cx="7946708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b="1" kern="0" spc="180" dirty="0">
                <a:solidFill>
                  <a:srgbClr val="FFFFFF">
                    <a:alpha val="80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CONTACT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429750" y="7414320"/>
            <a:ext cx="7946708" cy="830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author@example.org </a:t>
            </a:r>
            <a:r>
              <a:rPr lang="en-US" sz="1560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linkedin.com/company/ieee-segah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143000" y="9182100"/>
            <a:ext cx="1820317" cy="59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410" b="1" kern="0" spc="-176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</a:t>
            </a:r>
            <a:endParaRPr lang="en-US" sz="4410" dirty="0"/>
          </a:p>
        </p:txBody>
      </p:sp>
      <p:sp>
        <p:nvSpPr>
          <p:cNvPr id="10" name="Text 7"/>
          <p:cNvSpPr/>
          <p:nvPr/>
        </p:nvSpPr>
        <p:spPr>
          <a:xfrm>
            <a:off x="3143250" y="9155460"/>
            <a:ext cx="326827" cy="2088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44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'26</a:t>
            </a:r>
            <a:endParaRPr lang="en-US" sz="1344" dirty="0"/>
          </a:p>
        </p:txBody>
      </p:sp>
      <p:sp>
        <p:nvSpPr>
          <p:cNvPr id="11" name="Text 8"/>
          <p:cNvSpPr/>
          <p:nvPr/>
        </p:nvSpPr>
        <p:spPr>
          <a:xfrm>
            <a:off x="11650980" y="8885262"/>
            <a:ext cx="5494020" cy="8683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lnSpc>
                <a:spcPct val="140000"/>
              </a:lnSpc>
              <a:buNone/>
            </a:pPr>
            <a:r>
              <a:rPr lang="en-US" sz="1500" dirty="0">
                <a:solidFill>
                  <a:srgbClr val="FFFFFF">
                    <a:alpha val="8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14</a:t>
            </a:r>
            <a:r>
              <a:rPr lang="en-US" sz="1250" baseline="30000" dirty="0">
                <a:solidFill>
                  <a:srgbClr val="FFFFFF">
                    <a:alpha val="8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 </a:t>
            </a:r>
            <a:r>
              <a:rPr lang="en-US" sz="1500" dirty="0">
                <a:solidFill>
                  <a:srgbClr val="FFFFFF">
                    <a:alpha val="8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International Conference on Serious Games and Applications for Health </a:t>
            </a:r>
            <a:r>
              <a:rPr lang="en-US" sz="15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www.segah.org/2026</a:t>
            </a:r>
            <a:endParaRPr lang="en-US" sz="1500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F02192CF-3AF0-756B-AA84-247870C804D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07779" y="9182100"/>
            <a:ext cx="1087072" cy="4359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42900"/>
            <a:ext cx="1197397" cy="398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35" b="1" kern="0" spc="-113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</a:t>
            </a:r>
            <a:endParaRPr lang="en-US" sz="2835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536" y="439936"/>
            <a:ext cx="497160" cy="2056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95475" y="325785"/>
            <a:ext cx="237306" cy="1478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'26</a:t>
            </a:r>
            <a:endParaRPr lang="en-US" sz="864" dirty="0"/>
          </a:p>
        </p:txBody>
      </p:sp>
      <p:sp>
        <p:nvSpPr>
          <p:cNvPr id="5" name="Text 2"/>
          <p:cNvSpPr/>
          <p:nvPr/>
        </p:nvSpPr>
        <p:spPr>
          <a:xfrm>
            <a:off x="15995377" y="402431"/>
            <a:ext cx="1759223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 Name · 2026</a:t>
            </a:r>
            <a:endParaRPr lang="en-US" sz="1350" dirty="0"/>
          </a:p>
        </p:txBody>
      </p:sp>
      <p:sp>
        <p:nvSpPr>
          <p:cNvPr id="6" name="Text 3"/>
          <p:cNvSpPr/>
          <p:nvPr/>
        </p:nvSpPr>
        <p:spPr>
          <a:xfrm>
            <a:off x="1143000" y="1238250"/>
            <a:ext cx="1648206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80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AGENDA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143000" y="2113359"/>
            <a:ext cx="14716125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96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Outline</a:t>
            </a:r>
            <a:endParaRPr lang="en-US" sz="4800" dirty="0"/>
          </a:p>
        </p:txBody>
      </p:sp>
      <p:sp>
        <p:nvSpPr>
          <p:cNvPr id="8" name="Text 5"/>
          <p:cNvSpPr/>
          <p:nvPr/>
        </p:nvSpPr>
        <p:spPr>
          <a:xfrm>
            <a:off x="956310" y="3286795"/>
            <a:ext cx="16264890" cy="27429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Motivation &amp; research question</a:t>
            </a:r>
            <a:endParaRPr lang="en-US" sz="21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Related work</a:t>
            </a:r>
            <a:endParaRPr lang="en-US" sz="21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Methodology</a:t>
            </a:r>
            <a:endParaRPr lang="en-US" sz="21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Results &amp; discussion</a:t>
            </a:r>
            <a:endParaRPr lang="en-US" sz="21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Conclusions &amp; future work</a:t>
            </a:r>
            <a:endParaRPr lang="en-US" sz="2100" dirty="0"/>
          </a:p>
        </p:txBody>
      </p:sp>
      <p:sp>
        <p:nvSpPr>
          <p:cNvPr id="9" name="Text 6"/>
          <p:cNvSpPr/>
          <p:nvPr/>
        </p:nvSpPr>
        <p:spPr>
          <a:xfrm>
            <a:off x="609600" y="9686925"/>
            <a:ext cx="3916099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14</a:t>
            </a:r>
            <a:r>
              <a:rPr lang="en-US" sz="1125" kern="0" spc="41" baseline="300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 </a:t>
            </a: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 · Rio de Janeiro · 29–31 Jul 2026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17462302" y="9703594"/>
            <a:ext cx="292298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02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853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3564731"/>
            <a:ext cx="16482060" cy="357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234" dirty="0">
                <a:solidFill>
                  <a:srgbClr val="FFFFFF">
                    <a:alpha val="80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SECTION ONE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143000" y="4188619"/>
            <a:ext cx="14716125" cy="2571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10500" b="1" kern="0" spc="-315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Motivation &amp; research question</a:t>
            </a:r>
            <a:endParaRPr lang="en-US" sz="10500" dirty="0"/>
          </a:p>
        </p:txBody>
      </p:sp>
      <p:sp>
        <p:nvSpPr>
          <p:cNvPr id="4" name="Text 2"/>
          <p:cNvSpPr/>
          <p:nvPr/>
        </p:nvSpPr>
        <p:spPr>
          <a:xfrm>
            <a:off x="15201826" y="7905750"/>
            <a:ext cx="2209874" cy="165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85000"/>
              </a:lnSpc>
              <a:buNone/>
            </a:pPr>
            <a:r>
              <a:rPr lang="en-US" sz="15000" b="1" kern="0" spc="-600" dirty="0">
                <a:solidFill>
                  <a:srgbClr val="FFFFFF">
                    <a:alpha val="18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01</a:t>
            </a:r>
            <a:endParaRPr lang="en-US" sz="15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42900"/>
            <a:ext cx="1197397" cy="398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35" b="1" kern="0" spc="-113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</a:t>
            </a:r>
            <a:endParaRPr lang="en-US" sz="2835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536" y="439936"/>
            <a:ext cx="497160" cy="2056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95475" y="325785"/>
            <a:ext cx="237306" cy="1478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'26</a:t>
            </a:r>
            <a:endParaRPr lang="en-US" sz="864" dirty="0"/>
          </a:p>
        </p:txBody>
      </p:sp>
      <p:sp>
        <p:nvSpPr>
          <p:cNvPr id="5" name="Text 2"/>
          <p:cNvSpPr/>
          <p:nvPr/>
        </p:nvSpPr>
        <p:spPr>
          <a:xfrm>
            <a:off x="15995377" y="402431"/>
            <a:ext cx="1759223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 Name · 2026</a:t>
            </a:r>
            <a:endParaRPr lang="en-US" sz="1350" dirty="0"/>
          </a:p>
        </p:txBody>
      </p:sp>
      <p:sp>
        <p:nvSpPr>
          <p:cNvPr id="6" name="Text 3"/>
          <p:cNvSpPr/>
          <p:nvPr/>
        </p:nvSpPr>
        <p:spPr>
          <a:xfrm>
            <a:off x="1143000" y="1238250"/>
            <a:ext cx="1648206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80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BACKGROUND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143000" y="2113359"/>
            <a:ext cx="14716125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96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Why this matters: the context and the gap</a:t>
            </a:r>
            <a:endParaRPr lang="en-US" sz="4800" dirty="0"/>
          </a:p>
        </p:txBody>
      </p:sp>
      <p:sp>
        <p:nvSpPr>
          <p:cNvPr id="8" name="Text 5"/>
          <p:cNvSpPr/>
          <p:nvPr/>
        </p:nvSpPr>
        <p:spPr>
          <a:xfrm>
            <a:off x="1143000" y="3286795"/>
            <a:ext cx="7848600" cy="8114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Brief paragraph framing the problem space. Keep this short and concrete — one or two sentences that establish the stakes.</a:t>
            </a:r>
            <a:endParaRPr lang="en-US" sz="2100" dirty="0"/>
          </a:p>
        </p:txBody>
      </p:sp>
      <p:sp>
        <p:nvSpPr>
          <p:cNvPr id="9" name="Text 6"/>
          <p:cNvSpPr/>
          <p:nvPr/>
        </p:nvSpPr>
        <p:spPr>
          <a:xfrm>
            <a:off x="956310" y="4364906"/>
            <a:ext cx="7882890" cy="15772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Key fact or statistic</a:t>
            </a:r>
            <a:endParaRPr lang="en-US" sz="21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Second supporting point</a:t>
            </a:r>
            <a:endParaRPr lang="en-US" sz="21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gap your work addresses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9525000" y="3286795"/>
            <a:ext cx="7620000" cy="5952455"/>
          </a:xfrm>
          <a:prstGeom prst="roundRect">
            <a:avLst>
              <a:gd name="adj" fmla="val 640"/>
            </a:avLst>
          </a:prstGeom>
          <a:solidFill>
            <a:srgbClr val="FAF6F0"/>
          </a:solidFill>
          <a:ln w="19050">
            <a:solidFill>
              <a:srgbClr val="E5E0D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12125325" y="6001048"/>
            <a:ext cx="249547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ctr">
              <a:lnSpc>
                <a:spcPct val="145000"/>
              </a:lnSpc>
              <a:buNone/>
            </a:pPr>
            <a:r>
              <a:rPr lang="en-US" sz="15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Insert an image that frames</a:t>
            </a:r>
            <a:endParaRPr lang="en-US" sz="1500" dirty="0"/>
          </a:p>
        </p:txBody>
      </p:sp>
      <p:sp>
        <p:nvSpPr>
          <p:cNvPr id="12" name="Text 9"/>
          <p:cNvSpPr/>
          <p:nvPr/>
        </p:nvSpPr>
        <p:spPr>
          <a:xfrm>
            <a:off x="12114981" y="6277273"/>
            <a:ext cx="251623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ctr">
              <a:lnSpc>
                <a:spcPct val="145000"/>
              </a:lnSpc>
              <a:buNone/>
            </a:pPr>
            <a:r>
              <a:rPr lang="en-US" sz="15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context of your research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609600" y="9686925"/>
            <a:ext cx="3916099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14</a:t>
            </a:r>
            <a:r>
              <a:rPr lang="en-US" sz="1125" kern="0" spc="41" baseline="300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 </a:t>
            </a: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 · Rio de Janeiro · 29–31 Jul 2026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17462302" y="9703594"/>
            <a:ext cx="292298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04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42900"/>
            <a:ext cx="1197397" cy="398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35" b="1" kern="0" spc="-113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</a:t>
            </a:r>
            <a:endParaRPr lang="en-US" sz="2835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536" y="439936"/>
            <a:ext cx="497160" cy="2056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95475" y="325785"/>
            <a:ext cx="237306" cy="1478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'26</a:t>
            </a:r>
            <a:endParaRPr lang="en-US" sz="864" dirty="0"/>
          </a:p>
        </p:txBody>
      </p:sp>
      <p:sp>
        <p:nvSpPr>
          <p:cNvPr id="5" name="Text 2"/>
          <p:cNvSpPr/>
          <p:nvPr/>
        </p:nvSpPr>
        <p:spPr>
          <a:xfrm>
            <a:off x="15995377" y="402431"/>
            <a:ext cx="1759223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 Name · 2026</a:t>
            </a:r>
            <a:endParaRPr lang="en-US" sz="1350" dirty="0"/>
          </a:p>
        </p:txBody>
      </p:sp>
      <p:sp>
        <p:nvSpPr>
          <p:cNvPr id="6" name="Text 3"/>
          <p:cNvSpPr/>
          <p:nvPr/>
        </p:nvSpPr>
        <p:spPr>
          <a:xfrm>
            <a:off x="1143000" y="1238250"/>
            <a:ext cx="1648206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80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METHODOLOGY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143000" y="2113359"/>
            <a:ext cx="14716125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96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Our </a:t>
            </a:r>
            <a:r>
              <a:rPr lang="en-US" sz="4800" b="1" kern="0" spc="-96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approach </a:t>
            </a:r>
            <a:r>
              <a:rPr lang="en-US" sz="4800" b="1" kern="0" spc="-96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in one diagram</a:t>
            </a:r>
            <a:endParaRPr lang="en-US" sz="4800" dirty="0"/>
          </a:p>
        </p:txBody>
      </p:sp>
      <p:sp>
        <p:nvSpPr>
          <p:cNvPr id="8" name="Shape 5"/>
          <p:cNvSpPr/>
          <p:nvPr/>
        </p:nvSpPr>
        <p:spPr>
          <a:xfrm>
            <a:off x="1143000" y="3191545"/>
            <a:ext cx="16002000" cy="6047705"/>
          </a:xfrm>
          <a:prstGeom prst="roundRect">
            <a:avLst>
              <a:gd name="adj" fmla="val 630"/>
            </a:avLst>
          </a:prstGeom>
          <a:solidFill>
            <a:srgbClr val="FAF6F0"/>
          </a:solidFill>
          <a:ln w="19050">
            <a:solidFill>
              <a:srgbClr val="E5E0D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712943" y="5953423"/>
            <a:ext cx="29479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ctr">
              <a:lnSpc>
                <a:spcPct val="145000"/>
              </a:lnSpc>
              <a:buNone/>
            </a:pPr>
            <a:r>
              <a:rPr lang="en-US" sz="15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Insert a diagram of your method,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7546702" y="6229648"/>
            <a:ext cx="329035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ctr">
              <a:lnSpc>
                <a:spcPct val="145000"/>
              </a:lnSpc>
              <a:buNone/>
            </a:pPr>
            <a:r>
              <a:rPr lang="en-US" sz="15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system architecture, or pipeline here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609600" y="9686925"/>
            <a:ext cx="3916099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14</a:t>
            </a:r>
            <a:r>
              <a:rPr lang="en-US" sz="1125" kern="0" spc="41" baseline="300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 </a:t>
            </a: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 · Rio de Janeiro · 29–31 Jul 2026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17462302" y="9703594"/>
            <a:ext cx="292298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05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42900"/>
            <a:ext cx="1197397" cy="398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35" b="1" kern="0" spc="-113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</a:t>
            </a:r>
            <a:endParaRPr lang="en-US" sz="2835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536" y="439936"/>
            <a:ext cx="497160" cy="2056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95475" y="325785"/>
            <a:ext cx="237306" cy="1478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'26</a:t>
            </a:r>
            <a:endParaRPr lang="en-US" sz="864" dirty="0"/>
          </a:p>
        </p:txBody>
      </p:sp>
      <p:sp>
        <p:nvSpPr>
          <p:cNvPr id="5" name="Text 2"/>
          <p:cNvSpPr/>
          <p:nvPr/>
        </p:nvSpPr>
        <p:spPr>
          <a:xfrm>
            <a:off x="15995377" y="402431"/>
            <a:ext cx="1759223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 Name · 2026</a:t>
            </a:r>
            <a:endParaRPr lang="en-US" sz="1350" dirty="0"/>
          </a:p>
        </p:txBody>
      </p:sp>
      <p:sp>
        <p:nvSpPr>
          <p:cNvPr id="6" name="Text 3"/>
          <p:cNvSpPr/>
          <p:nvPr/>
        </p:nvSpPr>
        <p:spPr>
          <a:xfrm>
            <a:off x="1143000" y="1238250"/>
            <a:ext cx="1648206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80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RESULTS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143000" y="2113359"/>
            <a:ext cx="14716125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96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headline numbers</a:t>
            </a:r>
            <a:endParaRPr lang="en-US" sz="4800" dirty="0"/>
          </a:p>
        </p:txBody>
      </p:sp>
      <p:sp>
        <p:nvSpPr>
          <p:cNvPr id="8" name="Shape 5"/>
          <p:cNvSpPr/>
          <p:nvPr/>
        </p:nvSpPr>
        <p:spPr>
          <a:xfrm>
            <a:off x="1143000" y="3286795"/>
            <a:ext cx="4953000" cy="38100"/>
          </a:xfrm>
          <a:prstGeom prst="rect">
            <a:avLst/>
          </a:prstGeom>
          <a:solidFill>
            <a:srgbClr val="C853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1143000" y="3629695"/>
            <a:ext cx="5101590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8250" b="1" kern="0" spc="-247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82</a:t>
            </a:r>
            <a:r>
              <a:rPr lang="en-US" sz="4538" b="1" kern="0" spc="-247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%</a:t>
            </a:r>
            <a:endParaRPr lang="en-US" sz="8250" dirty="0"/>
          </a:p>
        </p:txBody>
      </p:sp>
      <p:sp>
        <p:nvSpPr>
          <p:cNvPr id="10" name="Text 7"/>
          <p:cNvSpPr/>
          <p:nvPr/>
        </p:nvSpPr>
        <p:spPr>
          <a:xfrm>
            <a:off x="1143000" y="4725070"/>
            <a:ext cx="5101590" cy="5828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65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Improvement on primary outcome</a:t>
            </a:r>
            <a:endParaRPr lang="en-US" sz="1650" dirty="0"/>
          </a:p>
        </p:txBody>
      </p:sp>
      <p:sp>
        <p:nvSpPr>
          <p:cNvPr id="11" name="Shape 8"/>
          <p:cNvSpPr/>
          <p:nvPr/>
        </p:nvSpPr>
        <p:spPr>
          <a:xfrm>
            <a:off x="6667500" y="3286795"/>
            <a:ext cx="4953000" cy="38100"/>
          </a:xfrm>
          <a:prstGeom prst="rect">
            <a:avLst/>
          </a:prstGeom>
          <a:solidFill>
            <a:srgbClr val="C853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6667500" y="3629695"/>
            <a:ext cx="5101590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8250" b="1" kern="0" spc="-247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N=124</a:t>
            </a:r>
            <a:endParaRPr lang="en-US" sz="8250" dirty="0"/>
          </a:p>
        </p:txBody>
      </p:sp>
      <p:sp>
        <p:nvSpPr>
          <p:cNvPr id="13" name="Text 10"/>
          <p:cNvSpPr/>
          <p:nvPr/>
        </p:nvSpPr>
        <p:spPr>
          <a:xfrm>
            <a:off x="6667500" y="4725070"/>
            <a:ext cx="5101590" cy="5828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65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Participants in the controlled trial</a:t>
            </a:r>
            <a:endParaRPr lang="en-US" sz="1650" dirty="0"/>
          </a:p>
        </p:txBody>
      </p:sp>
      <p:sp>
        <p:nvSpPr>
          <p:cNvPr id="14" name="Shape 11"/>
          <p:cNvSpPr/>
          <p:nvPr/>
        </p:nvSpPr>
        <p:spPr>
          <a:xfrm>
            <a:off x="12192000" y="3286795"/>
            <a:ext cx="4953000" cy="38100"/>
          </a:xfrm>
          <a:prstGeom prst="rect">
            <a:avLst/>
          </a:prstGeom>
          <a:solidFill>
            <a:srgbClr val="C853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12192000" y="3629695"/>
            <a:ext cx="5101590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8250" b="1" kern="0" spc="-247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p&lt;.01</a:t>
            </a:r>
            <a:endParaRPr lang="en-US" sz="8250" dirty="0"/>
          </a:p>
        </p:txBody>
      </p:sp>
      <p:sp>
        <p:nvSpPr>
          <p:cNvPr id="16" name="Text 13"/>
          <p:cNvSpPr/>
          <p:nvPr/>
        </p:nvSpPr>
        <p:spPr>
          <a:xfrm>
            <a:off x="12192000" y="4725070"/>
            <a:ext cx="5101590" cy="5828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65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Statistical significance versus baseline</a:t>
            </a:r>
            <a:endParaRPr lang="en-US" sz="1650" dirty="0"/>
          </a:p>
        </p:txBody>
      </p:sp>
      <p:sp>
        <p:nvSpPr>
          <p:cNvPr id="17" name="Text 14"/>
          <p:cNvSpPr/>
          <p:nvPr/>
        </p:nvSpPr>
        <p:spPr>
          <a:xfrm>
            <a:off x="609600" y="9686925"/>
            <a:ext cx="3916099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14</a:t>
            </a:r>
            <a:r>
              <a:rPr lang="en-US" sz="1125" kern="0" spc="41" baseline="300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 </a:t>
            </a: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 · Rio de Janeiro · 29–31 Jul 2026</a:t>
            </a:r>
            <a:endParaRPr lang="en-US" sz="1350" dirty="0"/>
          </a:p>
        </p:txBody>
      </p:sp>
      <p:sp>
        <p:nvSpPr>
          <p:cNvPr id="18" name="Text 15"/>
          <p:cNvSpPr/>
          <p:nvPr/>
        </p:nvSpPr>
        <p:spPr>
          <a:xfrm>
            <a:off x="17462302" y="9703594"/>
            <a:ext cx="292298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06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42900"/>
            <a:ext cx="1197397" cy="398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35" b="1" kern="0" spc="-113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</a:t>
            </a:r>
            <a:endParaRPr lang="en-US" sz="2835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536" y="439936"/>
            <a:ext cx="497160" cy="2056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95475" y="325785"/>
            <a:ext cx="237306" cy="1478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'26</a:t>
            </a:r>
            <a:endParaRPr lang="en-US" sz="864" dirty="0"/>
          </a:p>
        </p:txBody>
      </p:sp>
      <p:sp>
        <p:nvSpPr>
          <p:cNvPr id="5" name="Text 2"/>
          <p:cNvSpPr/>
          <p:nvPr/>
        </p:nvSpPr>
        <p:spPr>
          <a:xfrm>
            <a:off x="15995377" y="402431"/>
            <a:ext cx="1759223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 Name · 2026</a:t>
            </a:r>
            <a:endParaRPr lang="en-US" sz="1350" dirty="0"/>
          </a:p>
        </p:txBody>
      </p:sp>
      <p:sp>
        <p:nvSpPr>
          <p:cNvPr id="6" name="Text 3"/>
          <p:cNvSpPr/>
          <p:nvPr/>
        </p:nvSpPr>
        <p:spPr>
          <a:xfrm>
            <a:off x="1905000" y="4359622"/>
            <a:ext cx="14716125" cy="1501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4800" kern="0" spc="-72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 single sentence that captures the most important finding or insight of this presentation.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1905000" y="6394103"/>
            <a:ext cx="14716125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180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— KEY TAKEAWAY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609600" y="9686925"/>
            <a:ext cx="3916099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14</a:t>
            </a:r>
            <a:r>
              <a:rPr lang="en-US" sz="1125" kern="0" spc="41" baseline="300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 </a:t>
            </a: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 · Rio de Janeiro · 29–31 Jul 2026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17462302" y="9703594"/>
            <a:ext cx="292298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07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42900"/>
            <a:ext cx="1197397" cy="398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35" b="1" kern="0" spc="-113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</a:t>
            </a:r>
            <a:endParaRPr lang="en-US" sz="2835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536" y="439936"/>
            <a:ext cx="497160" cy="2056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95475" y="325785"/>
            <a:ext cx="237306" cy="1478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'26</a:t>
            </a:r>
            <a:endParaRPr lang="en-US" sz="864" dirty="0"/>
          </a:p>
        </p:txBody>
      </p:sp>
      <p:sp>
        <p:nvSpPr>
          <p:cNvPr id="5" name="Text 2"/>
          <p:cNvSpPr/>
          <p:nvPr/>
        </p:nvSpPr>
        <p:spPr>
          <a:xfrm>
            <a:off x="15995377" y="402431"/>
            <a:ext cx="1759223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 Name · 2026</a:t>
            </a:r>
            <a:endParaRPr lang="en-US" sz="1350" dirty="0"/>
          </a:p>
        </p:txBody>
      </p:sp>
      <p:sp>
        <p:nvSpPr>
          <p:cNvPr id="6" name="Text 3"/>
          <p:cNvSpPr/>
          <p:nvPr/>
        </p:nvSpPr>
        <p:spPr>
          <a:xfrm>
            <a:off x="1143000" y="1238250"/>
            <a:ext cx="1648206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80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CONCLUSIONS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143000" y="2113359"/>
            <a:ext cx="14716125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800" b="1" kern="0" spc="-96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Three things to take home</a:t>
            </a:r>
            <a:endParaRPr lang="en-US" sz="4800" dirty="0"/>
          </a:p>
        </p:txBody>
      </p:sp>
      <p:sp>
        <p:nvSpPr>
          <p:cNvPr id="8" name="Text 5"/>
          <p:cNvSpPr/>
          <p:nvPr/>
        </p:nvSpPr>
        <p:spPr>
          <a:xfrm>
            <a:off x="1485900" y="3286795"/>
            <a:ext cx="1613916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First conclusion. </a:t>
            </a: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Short elaboration that makes the point land.</a:t>
            </a:r>
            <a:endParaRPr lang="en-US" sz="2100" dirty="0"/>
          </a:p>
        </p:txBody>
      </p:sp>
      <p:sp>
        <p:nvSpPr>
          <p:cNvPr id="9" name="Text 6"/>
          <p:cNvSpPr/>
          <p:nvPr/>
        </p:nvSpPr>
        <p:spPr>
          <a:xfrm>
            <a:off x="1485900" y="3869680"/>
            <a:ext cx="1613916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Second conclusion. </a:t>
            </a: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Concrete consequence or implication.</a:t>
            </a:r>
            <a:endParaRPr lang="en-US" sz="2100" dirty="0"/>
          </a:p>
        </p:txBody>
      </p:sp>
      <p:sp>
        <p:nvSpPr>
          <p:cNvPr id="10" name="Text 7"/>
          <p:cNvSpPr/>
          <p:nvPr/>
        </p:nvSpPr>
        <p:spPr>
          <a:xfrm>
            <a:off x="1485900" y="4452565"/>
            <a:ext cx="1613916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Third conclusion. </a:t>
            </a:r>
            <a:r>
              <a:rPr lang="en-US" sz="2100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Limitation or open question to explore next.</a:t>
            </a:r>
            <a:endParaRPr lang="en-US" sz="2100" dirty="0"/>
          </a:p>
        </p:txBody>
      </p:sp>
      <p:sp>
        <p:nvSpPr>
          <p:cNvPr id="11" name="Text 8"/>
          <p:cNvSpPr/>
          <p:nvPr/>
        </p:nvSpPr>
        <p:spPr>
          <a:xfrm>
            <a:off x="609600" y="9686925"/>
            <a:ext cx="3916099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14</a:t>
            </a:r>
            <a:r>
              <a:rPr lang="en-US" sz="1125" kern="0" spc="41" baseline="300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 </a:t>
            </a: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 · Rio de Janeiro · 29–31 Jul 2026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17462302" y="9703594"/>
            <a:ext cx="292298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08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42900"/>
            <a:ext cx="1197397" cy="398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35" b="1" kern="0" spc="-113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</a:t>
            </a:r>
            <a:endParaRPr lang="en-US" sz="2835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536" y="439936"/>
            <a:ext cx="497160" cy="2056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95475" y="325785"/>
            <a:ext cx="237306" cy="1478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C853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'26</a:t>
            </a:r>
            <a:endParaRPr lang="en-US" sz="864" dirty="0"/>
          </a:p>
        </p:txBody>
      </p:sp>
      <p:sp>
        <p:nvSpPr>
          <p:cNvPr id="5" name="Text 2"/>
          <p:cNvSpPr/>
          <p:nvPr/>
        </p:nvSpPr>
        <p:spPr>
          <a:xfrm>
            <a:off x="15995377" y="402431"/>
            <a:ext cx="1759223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 Name · 2026</a:t>
            </a:r>
            <a:endParaRPr lang="en-US" sz="1350" dirty="0"/>
          </a:p>
        </p:txBody>
      </p:sp>
      <p:sp>
        <p:nvSpPr>
          <p:cNvPr id="6" name="Text 3"/>
          <p:cNvSpPr/>
          <p:nvPr/>
        </p:nvSpPr>
        <p:spPr>
          <a:xfrm>
            <a:off x="1143000" y="1714500"/>
            <a:ext cx="1648206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5400" b="1" kern="0" spc="-135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Come and talk to me about…</a:t>
            </a:r>
            <a:endParaRPr lang="en-US" sz="5400" dirty="0"/>
          </a:p>
        </p:txBody>
      </p:sp>
      <p:sp>
        <p:nvSpPr>
          <p:cNvPr id="7" name="Shape 4"/>
          <p:cNvSpPr/>
          <p:nvPr/>
        </p:nvSpPr>
        <p:spPr>
          <a:xfrm>
            <a:off x="1143000" y="3352800"/>
            <a:ext cx="5130775" cy="2133600"/>
          </a:xfrm>
          <a:prstGeom prst="roundRect">
            <a:avLst>
              <a:gd name="adj" fmla="val 1786"/>
            </a:avLst>
          </a:prstGeom>
          <a:solidFill>
            <a:srgbClr val="FFFFFF"/>
          </a:solidFill>
          <a:ln/>
          <a:effectLst>
            <a:outerShdw blurRad="95250" dist="19050" dir="5400000" algn="bl" rotWithShape="0">
              <a:srgbClr val="000000">
                <a:alpha val="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1143000" y="3352800"/>
            <a:ext cx="5130775" cy="57150"/>
          </a:xfrm>
          <a:prstGeom prst="rect">
            <a:avLst/>
          </a:prstGeom>
          <a:solidFill>
            <a:srgbClr val="C853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1524000" y="3790950"/>
            <a:ext cx="4499838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kern="0" spc="-24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Serious Games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1524000" y="4305300"/>
            <a:ext cx="4499838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5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Game-based interventions, adaptive difficulty, player modelling — areas where I'd love to swap notes.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6578575" y="3352800"/>
            <a:ext cx="5130775" cy="2133600"/>
          </a:xfrm>
          <a:prstGeom prst="roundRect">
            <a:avLst>
              <a:gd name="adj" fmla="val 1786"/>
            </a:avLst>
          </a:prstGeom>
          <a:solidFill>
            <a:srgbClr val="FFFFFF"/>
          </a:solidFill>
          <a:ln/>
          <a:effectLst>
            <a:outerShdw blurRad="95250" dist="19050" dir="5400000" algn="bl" rotWithShape="0">
              <a:srgbClr val="000000">
                <a:alpha val="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6578575" y="3352800"/>
            <a:ext cx="5130775" cy="57150"/>
          </a:xfrm>
          <a:prstGeom prst="rect">
            <a:avLst/>
          </a:prstGeom>
          <a:solidFill>
            <a:srgbClr val="C853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6959575" y="3790950"/>
            <a:ext cx="4499838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kern="0" spc="-24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Applications for Health</a:t>
            </a:r>
            <a:endParaRPr lang="en-US" sz="2400" dirty="0"/>
          </a:p>
        </p:txBody>
      </p:sp>
      <p:sp>
        <p:nvSpPr>
          <p:cNvPr id="14" name="Text 11"/>
          <p:cNvSpPr/>
          <p:nvPr/>
        </p:nvSpPr>
        <p:spPr>
          <a:xfrm>
            <a:off x="6959575" y="4305300"/>
            <a:ext cx="4499838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5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Clinical validation, regulatory paths, working with patient populations and clinicians.</a:t>
            </a:r>
            <a:endParaRPr lang="en-US" sz="1500" dirty="0"/>
          </a:p>
        </p:txBody>
      </p:sp>
      <p:sp>
        <p:nvSpPr>
          <p:cNvPr id="15" name="Shape 12"/>
          <p:cNvSpPr/>
          <p:nvPr/>
        </p:nvSpPr>
        <p:spPr>
          <a:xfrm>
            <a:off x="12014150" y="3352800"/>
            <a:ext cx="5130850" cy="2133600"/>
          </a:xfrm>
          <a:prstGeom prst="roundRect">
            <a:avLst>
              <a:gd name="adj" fmla="val 1786"/>
            </a:avLst>
          </a:prstGeom>
          <a:solidFill>
            <a:srgbClr val="FFFFFF"/>
          </a:solidFill>
          <a:ln/>
          <a:effectLst>
            <a:outerShdw blurRad="95250" dist="19050" dir="5400000" algn="bl" rotWithShape="0">
              <a:srgbClr val="000000">
                <a:alpha val="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12014150" y="3352800"/>
            <a:ext cx="5130850" cy="57150"/>
          </a:xfrm>
          <a:prstGeom prst="rect">
            <a:avLst/>
          </a:prstGeom>
          <a:solidFill>
            <a:srgbClr val="C853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12395150" y="3790950"/>
            <a:ext cx="4499915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kern="0" spc="-24" dirty="0">
                <a:solidFill>
                  <a:srgbClr val="1A1A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Opportunities to collaborate</a:t>
            </a:r>
            <a:endParaRPr lang="en-US" sz="2400" dirty="0"/>
          </a:p>
        </p:txBody>
      </p:sp>
      <p:sp>
        <p:nvSpPr>
          <p:cNvPr id="18" name="Text 15"/>
          <p:cNvSpPr/>
          <p:nvPr/>
        </p:nvSpPr>
        <p:spPr>
          <a:xfrm>
            <a:off x="12395150" y="4305300"/>
            <a:ext cx="4499915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5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Joint papers, exchange visits, student projects, funding calls we could go in on together.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609600" y="9686925"/>
            <a:ext cx="3916099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14</a:t>
            </a:r>
            <a:r>
              <a:rPr lang="en-US" sz="1125" kern="0" spc="41" baseline="30000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 </a:t>
            </a: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SeGAH · Rio de Janeiro · 29–31 Jul 2026</a:t>
            </a:r>
            <a:endParaRPr lang="en-US" sz="1350" dirty="0"/>
          </a:p>
        </p:txBody>
      </p:sp>
      <p:sp>
        <p:nvSpPr>
          <p:cNvPr id="20" name="Text 17"/>
          <p:cNvSpPr/>
          <p:nvPr/>
        </p:nvSpPr>
        <p:spPr>
          <a:xfrm>
            <a:off x="17462302" y="9703594"/>
            <a:ext cx="292298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1" dirty="0">
                <a:solidFill>
                  <a:srgbClr val="4A4A4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09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480</Words>
  <Application>Microsoft Macintosh PowerPoint</Application>
  <PresentationFormat>Custom</PresentationFormat>
  <Paragraphs>108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IBM Plex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Eva Ferreira de Oliveira</cp:lastModifiedBy>
  <cp:revision>5</cp:revision>
  <dcterms:created xsi:type="dcterms:W3CDTF">2026-05-25T14:05:20Z</dcterms:created>
  <dcterms:modified xsi:type="dcterms:W3CDTF">2026-06-11T14:24:57Z</dcterms:modified>
</cp:coreProperties>
</file>